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2"/>
  </p:notesMasterIdLst>
  <p:handoutMasterIdLst>
    <p:handoutMasterId r:id="rId23"/>
  </p:handoutMasterIdLst>
  <p:sldIdLst>
    <p:sldId id="1779" r:id="rId7"/>
    <p:sldId id="1836" r:id="rId8"/>
    <p:sldId id="2074" r:id="rId9"/>
    <p:sldId id="2072" r:id="rId10"/>
    <p:sldId id="2088" r:id="rId11"/>
    <p:sldId id="2089" r:id="rId12"/>
    <p:sldId id="2113" r:id="rId13"/>
    <p:sldId id="2111" r:id="rId14"/>
    <p:sldId id="2114" r:id="rId15"/>
    <p:sldId id="2116" r:id="rId16"/>
    <p:sldId id="2117" r:id="rId17"/>
    <p:sldId id="2115" r:id="rId18"/>
    <p:sldId id="2112" r:id="rId19"/>
    <p:sldId id="2077" r:id="rId20"/>
    <p:sldId id="680" r:id="rId21"/>
  </p:sldIdLst>
  <p:sldSz cx="12196763" cy="6858000"/>
  <p:notesSz cx="6805613" cy="9939338"/>
  <p:custDataLst>
    <p:tags r:id="rId2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C00000"/>
    <a:srgbClr val="4E9AEE"/>
    <a:srgbClr val="59595A"/>
    <a:srgbClr val="00FA00"/>
    <a:srgbClr val="FFFFFF"/>
    <a:srgbClr val="6FC4F7"/>
    <a:srgbClr val="FFC000"/>
    <a:srgbClr val="F78898"/>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2023/1/10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721389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2DAD91E-1176-6C4C-9900-614D82F668FD}"/>
              </a:ext>
            </a:extLst>
          </p:cNvPr>
          <p:cNvSpPr>
            <a:spLocks noGrp="1"/>
          </p:cNvSpPr>
          <p:nvPr>
            <p:ph sz="half" idx="1" hasCustomPrompt="1"/>
          </p:nvPr>
        </p:nvSpPr>
        <p:spPr>
          <a:xfrm>
            <a:off x="623635" y="980728"/>
            <a:ext cx="10731328" cy="5029792"/>
          </a:xfrm>
          <a:prstGeom prst="rect">
            <a:avLst/>
          </a:prstGeom>
          <a:noFill/>
        </p:spPr>
        <p:txBody>
          <a:bodyPr anchor="ctr"/>
          <a:lstStyle>
            <a:lvl1pPr marL="0" marR="0" indent="0" algn="ctr" defTabSz="1218804" rtl="0" eaLnBrk="0" fontAlgn="base" latinLnBrk="0" hangingPunct="0">
              <a:lnSpc>
                <a:spcPct val="120000"/>
              </a:lnSpc>
              <a:spcBef>
                <a:spcPts val="0"/>
              </a:spcBef>
              <a:spcAft>
                <a:spcPct val="0"/>
              </a:spcAft>
              <a:buClr>
                <a:srgbClr val="71B2FF"/>
              </a:buClr>
              <a:buNone/>
              <a:tabLst/>
              <a:defRPr kumimoji="0" lang="zh-CN" altLang="en-US" sz="9600" b="0"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标题</a:t>
            </a:r>
          </a:p>
        </p:txBody>
      </p:sp>
    </p:spTree>
    <p:extLst>
      <p:ext uri="{BB962C8B-B14F-4D97-AF65-F5344CB8AC3E}">
        <p14:creationId xmlns:p14="http://schemas.microsoft.com/office/powerpoint/2010/main" val="21454351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4" r:id="rId2"/>
    <p:sldLayoutId id="2147483905"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err="1">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hyperlink" Target="https://zhuanlan.zhihu.com/p/453992336"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0.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推理引擎</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模型压缩</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模型量化</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8D1A1B-78B8-2A40-B956-BD64E533E10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D68E441-D52D-E844-B78F-CE2FF8AE90D8}"/>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9E20F2E4-848B-8D44-BE31-677EDD57C29C}"/>
              </a:ext>
            </a:extLst>
          </p:cNvPr>
          <p:cNvPicPr>
            <a:picLocks noChangeAspect="1"/>
          </p:cNvPicPr>
          <p:nvPr/>
        </p:nvPicPr>
        <p:blipFill>
          <a:blip r:embed="rId2"/>
          <a:stretch>
            <a:fillRect/>
          </a:stretch>
        </p:blipFill>
        <p:spPr>
          <a:xfrm>
            <a:off x="2453481" y="533400"/>
            <a:ext cx="7289800" cy="5791200"/>
          </a:xfrm>
          <a:prstGeom prst="rect">
            <a:avLst/>
          </a:prstGeom>
        </p:spPr>
      </p:pic>
    </p:spTree>
    <p:extLst>
      <p:ext uri="{BB962C8B-B14F-4D97-AF65-F5344CB8AC3E}">
        <p14:creationId xmlns:p14="http://schemas.microsoft.com/office/powerpoint/2010/main" val="2780429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F66A7A-5542-CB42-ACD9-BE5874A5D82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86519A2-E4CD-8E43-A0C3-32DDD58875EA}"/>
              </a:ext>
            </a:extLst>
          </p:cNvPr>
          <p:cNvSpPr>
            <a:spLocks noGrp="1"/>
          </p:cNvSpPr>
          <p:nvPr>
            <p:ph sz="half" idx="1"/>
          </p:nvPr>
        </p:nvSpPr>
        <p:spPr/>
        <p:txBody>
          <a:bodyPr/>
          <a:lstStyle/>
          <a:p>
            <a:endParaRPr kumimoji="1" lang="zh-CN" altLang="en-US"/>
          </a:p>
        </p:txBody>
      </p:sp>
    </p:spTree>
    <p:extLst>
      <p:ext uri="{BB962C8B-B14F-4D97-AF65-F5344CB8AC3E}">
        <p14:creationId xmlns:p14="http://schemas.microsoft.com/office/powerpoint/2010/main" val="3516663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5101800"/>
          </a:xfrm>
        </p:spPr>
        <p:txBody>
          <a:bodyPr anchor="ctr"/>
          <a:lstStyle/>
          <a:p>
            <a:pPr marL="0" indent="0" algn="ctr">
              <a:lnSpc>
                <a:spcPct val="100000"/>
              </a:lnSpc>
              <a:buNone/>
            </a:pPr>
            <a:r>
              <a:rPr lang="zh-CN" altLang="en-US" sz="9600" b="1" dirty="0">
                <a:solidFill>
                  <a:srgbClr val="C00000"/>
                </a:solidFill>
                <a:latin typeface="Gill Sans MT" panose="020B0502020104020203" pitchFamily="34" charset="0"/>
              </a:rPr>
              <a:t>量化部署</a:t>
            </a:r>
          </a:p>
        </p:txBody>
      </p:sp>
    </p:spTree>
    <p:extLst>
      <p:ext uri="{BB962C8B-B14F-4D97-AF65-F5344CB8AC3E}">
        <p14:creationId xmlns:p14="http://schemas.microsoft.com/office/powerpoint/2010/main" val="1967873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6BA7E5-5CC3-EA49-87E5-0537DF3A3FE7}"/>
              </a:ext>
            </a:extLst>
          </p:cNvPr>
          <p:cNvSpPr>
            <a:spLocks noGrp="1"/>
          </p:cNvSpPr>
          <p:nvPr>
            <p:ph type="title"/>
          </p:nvPr>
        </p:nvSpPr>
        <p:spPr/>
        <p:txBody>
          <a:bodyPr/>
          <a:lstStyle/>
          <a:p>
            <a:endParaRPr kumimoji="1" lang="zh-CN" altLang="en-US"/>
          </a:p>
        </p:txBody>
      </p:sp>
      <p:sp>
        <p:nvSpPr>
          <p:cNvPr id="5" name="Rectangle 1">
            <a:extLst>
              <a:ext uri="{FF2B5EF4-FFF2-40B4-BE49-F238E27FC236}">
                <a16:creationId xmlns:a16="http://schemas.microsoft.com/office/drawing/2014/main" id="{C854D5E9-4A9C-444D-ACF7-7EC64B6DDD42}"/>
              </a:ext>
            </a:extLst>
          </p:cNvPr>
          <p:cNvSpPr>
            <a:spLocks noChangeArrowheads="1"/>
          </p:cNvSpPr>
          <p:nvPr/>
        </p:nvSpPr>
        <p:spPr bwMode="auto">
          <a:xfrm>
            <a:off x="3751263" y="1825625"/>
            <a:ext cx="121967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07106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CC12CB0-BE54-AF4E-9636-EBDBE9F05666}"/>
              </a:ext>
            </a:extLst>
          </p:cNvPr>
          <p:cNvSpPr>
            <a:spLocks noGrp="1"/>
          </p:cNvSpPr>
          <p:nvPr>
            <p:ph type="title"/>
          </p:nvPr>
        </p:nvSpPr>
        <p:spPr/>
        <p:txBody>
          <a:bodyPr/>
          <a:lstStyle/>
          <a:p>
            <a:r>
              <a:rPr lang="zh-CN" altLang="en-US" dirty="0"/>
              <a:t>参考文献</a:t>
            </a:r>
          </a:p>
        </p:txBody>
      </p:sp>
      <p:sp>
        <p:nvSpPr>
          <p:cNvPr id="5" name="内容占位符 4">
            <a:extLst>
              <a:ext uri="{FF2B5EF4-FFF2-40B4-BE49-F238E27FC236}">
                <a16:creationId xmlns:a16="http://schemas.microsoft.com/office/drawing/2014/main" id="{9DCA4A7D-2771-0148-B63F-5E461D4D7DB6}"/>
              </a:ext>
            </a:extLst>
          </p:cNvPr>
          <p:cNvSpPr>
            <a:spLocks noGrp="1"/>
          </p:cNvSpPr>
          <p:nvPr>
            <p:ph sz="half" idx="1"/>
          </p:nvPr>
        </p:nvSpPr>
        <p:spPr/>
        <p:txBody>
          <a:bodyPr/>
          <a:lstStyle/>
          <a:p>
            <a:pPr>
              <a:buFont typeface="+mj-lt"/>
              <a:buAutoNum type="arabicPeriod"/>
            </a:pPr>
            <a:r>
              <a:rPr lang="en-US" altLang="zh-CN" sz="1200" dirty="0">
                <a:latin typeface="Gill Sans MT" panose="020B0502020104020203" pitchFamily="34" charset="0"/>
              </a:rPr>
              <a:t>Learning Accurate Low-Bit Deep Neural Networks with Stochastic Quantization</a:t>
            </a:r>
          </a:p>
          <a:p>
            <a:r>
              <a:rPr lang="en-US" altLang="zh-CN" sz="1200" dirty="0">
                <a:latin typeface="Gill Sans MT" panose="020B0502020104020203" pitchFamily="34" charset="0"/>
              </a:rPr>
              <a:t>Differentiable Soft Quantization: Bridging Full-Precision and Low-Bit Neural Networks</a:t>
            </a:r>
            <a:r>
              <a:rPr lang="zh-CN" altLang="en-US" sz="1200" dirty="0">
                <a:latin typeface="Gill Sans MT" panose="020B0502020104020203" pitchFamily="34" charset="0"/>
              </a:rPr>
              <a:t>（</a:t>
            </a:r>
            <a:r>
              <a:rPr lang="en-US" altLang="zh-CN" sz="1200" dirty="0">
                <a:latin typeface="Gill Sans MT" panose="020B0502020104020203" pitchFamily="34" charset="0"/>
              </a:rPr>
              <a:t>ICCV 2019</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IR-Net: Forward and Backward Information Retention for Highly Accurate Binary Neural Networks</a:t>
            </a:r>
            <a:r>
              <a:rPr lang="zh-CN" altLang="en-US" sz="1200" dirty="0">
                <a:latin typeface="Gill Sans MT" panose="020B0502020104020203" pitchFamily="34" charset="0"/>
              </a:rPr>
              <a:t>（</a:t>
            </a:r>
            <a:r>
              <a:rPr lang="en-US" altLang="zh-CN" sz="1200" dirty="0">
                <a:latin typeface="Gill Sans MT" panose="020B0502020104020203" pitchFamily="34" charset="0"/>
              </a:rPr>
              <a:t>CVPR 2020</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Towards Unified INT8 Training for Convolutional Neural Network</a:t>
            </a:r>
            <a:r>
              <a:rPr lang="zh-CN" altLang="en-US" sz="1200" dirty="0">
                <a:latin typeface="Gill Sans MT" panose="020B0502020104020203" pitchFamily="34" charset="0"/>
              </a:rPr>
              <a:t>（</a:t>
            </a:r>
            <a:r>
              <a:rPr lang="en-US" altLang="zh-CN" sz="1200" dirty="0">
                <a:latin typeface="Gill Sans MT" panose="020B0502020104020203" pitchFamily="34" charset="0"/>
              </a:rPr>
              <a:t>CVPR 2020</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Rotation Consistent Margin Loss for Efficient Low-bit Face Recognition</a:t>
            </a:r>
            <a:r>
              <a:rPr lang="zh-CN" altLang="en-US" sz="1200" dirty="0">
                <a:latin typeface="Gill Sans MT" panose="020B0502020104020203" pitchFamily="34" charset="0"/>
              </a:rPr>
              <a:t>（</a:t>
            </a:r>
            <a:r>
              <a:rPr lang="en-US" altLang="zh-CN" sz="1200" dirty="0">
                <a:latin typeface="Gill Sans MT" panose="020B0502020104020203" pitchFamily="34" charset="0"/>
              </a:rPr>
              <a:t>CVPR 2020</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DMS: Differentiable diMension Search for Binary Neural Networks</a:t>
            </a:r>
            <a:r>
              <a:rPr lang="zh-CN" altLang="en-US" sz="1200" dirty="0">
                <a:latin typeface="Gill Sans MT" panose="020B0502020104020203" pitchFamily="34" charset="0"/>
              </a:rPr>
              <a:t>（</a:t>
            </a:r>
            <a:r>
              <a:rPr lang="en-US" altLang="zh-CN" sz="1200" dirty="0">
                <a:latin typeface="Gill Sans MT" panose="020B0502020104020203" pitchFamily="34" charset="0"/>
              </a:rPr>
              <a:t>ICLR 2020 Workshop</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Nagel, Markus, et al. "A white paper on neural network quantization." </a:t>
            </a:r>
            <a:r>
              <a:rPr lang="en-US" altLang="zh-CN" sz="1200" i="1" dirty="0">
                <a:latin typeface="Gill Sans MT" panose="020B0502020104020203" pitchFamily="34" charset="0"/>
              </a:rPr>
              <a:t>arXiv preprint arXiv:2106.08295</a:t>
            </a:r>
            <a:r>
              <a:rPr lang="en-US" altLang="zh-CN" sz="1200" dirty="0">
                <a:latin typeface="Gill Sans MT" panose="020B0502020104020203" pitchFamily="34" charset="0"/>
              </a:rPr>
              <a:t> (2021).</a:t>
            </a:r>
          </a:p>
          <a:p>
            <a:r>
              <a:rPr lang="en-US" altLang="zh-CN" sz="1200" dirty="0">
                <a:latin typeface="Gill Sans MT" panose="020B0502020104020203" pitchFamily="34" charset="0"/>
              </a:rPr>
              <a:t>Krishnamoorthi, Raghuraman. "Quantizing deep convolutional networks for efficient inference: A whitepaper." </a:t>
            </a:r>
            <a:r>
              <a:rPr lang="en-US" altLang="zh-CN" sz="1200" dirty="0" err="1">
                <a:latin typeface="Gill Sans MT" panose="020B0502020104020203" pitchFamily="34" charset="0"/>
              </a:rPr>
              <a:t>arXiv</a:t>
            </a:r>
            <a:r>
              <a:rPr lang="en-US" altLang="zh-CN" sz="1200" dirty="0">
                <a:latin typeface="Gill Sans MT" panose="020B0502020104020203" pitchFamily="34" charset="0"/>
              </a:rPr>
              <a:t> preprint arXiv:1806.08342 (2018)</a:t>
            </a:r>
          </a:p>
          <a:p>
            <a:r>
              <a:rPr lang="en-US" altLang="zh-CN" sz="1200" dirty="0" err="1">
                <a:latin typeface="Gill Sans MT" panose="020B0502020104020203" pitchFamily="34" charset="0"/>
              </a:rPr>
              <a:t>Gholami</a:t>
            </a:r>
            <a:r>
              <a:rPr lang="en-US" altLang="zh-CN" sz="1200" dirty="0">
                <a:latin typeface="Gill Sans MT" panose="020B0502020104020203" pitchFamily="34" charset="0"/>
              </a:rPr>
              <a:t>, A., Kim, S., Dong, Z., Yao, Z., Mahoney, M. W., &amp; Keutzer, K. (2021). A survey of quantization methods for efficient neural network inference. arXiv preprint arXiv:2103.13630.</a:t>
            </a:r>
          </a:p>
          <a:p>
            <a:r>
              <a:rPr lang="en-US" altLang="zh-CN" sz="1200" dirty="0">
                <a:latin typeface="Gill Sans MT" panose="020B0502020104020203" pitchFamily="34" charset="0"/>
              </a:rPr>
              <a:t>Wu, H., Judd, P., Zhang, X., Isaev, M., &amp; Micikevicius, P. (2020). Integer quantization for deep learning inference: Principles and empirical evaluation. arXiv preprint arXiv:2004.09602.</a:t>
            </a:r>
          </a:p>
          <a:p>
            <a:r>
              <a:rPr lang="zh-CN" altLang="en-US" sz="1200" dirty="0">
                <a:latin typeface="Gill Sans MT" panose="020B0502020104020203" pitchFamily="34" charset="0"/>
              </a:rPr>
              <a:t>全网最全</a:t>
            </a:r>
            <a:r>
              <a:rPr lang="en-US" altLang="zh-CN" sz="1200" dirty="0">
                <a:latin typeface="Gill Sans MT" panose="020B0502020104020203" pitchFamily="34" charset="0"/>
              </a:rPr>
              <a:t>-</a:t>
            </a:r>
            <a:r>
              <a:rPr lang="zh-CN" altLang="en-US" sz="1200" dirty="0">
                <a:latin typeface="Gill Sans MT" panose="020B0502020104020203" pitchFamily="34" charset="0"/>
              </a:rPr>
              <a:t>网络模型低比特量化 </a:t>
            </a:r>
            <a:r>
              <a:rPr lang="en-US" altLang="zh-CN" sz="1200" dirty="0">
                <a:latin typeface="Gill Sans MT" panose="020B0502020104020203" pitchFamily="34" charset="0"/>
                <a:hlinkClick r:id="rId2">
                  <a:extLst>
                    <a:ext uri="{A12FA001-AC4F-418D-AE19-62706E023703}">
                      <ahyp:hlinkClr xmlns:ahyp="http://schemas.microsoft.com/office/drawing/2018/hyperlinkcolor" val="tx"/>
                    </a:ext>
                  </a:extLst>
                </a:hlinkClick>
              </a:rPr>
              <a:t>https://zhuanlan.zhihu.com/p/453992336</a:t>
            </a:r>
            <a:endParaRPr lang="en-US" altLang="zh-CN" sz="1200" dirty="0">
              <a:latin typeface="Gill Sans MT" panose="020B0502020104020203" pitchFamily="34" charset="0"/>
            </a:endParaRPr>
          </a:p>
          <a:p>
            <a:endParaRPr lang="en-US" altLang="zh-CN" sz="1200" dirty="0">
              <a:latin typeface="Gill Sans MT" panose="020B0502020104020203" pitchFamily="34" charset="0"/>
            </a:endParaRPr>
          </a:p>
          <a:p>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3683845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4761656"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推理系统介绍</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推理系统与推理引擎区别</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推理工作流程</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推理系统介绍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推理引擎介绍</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模型小型化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基础参数概念</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CNN</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Transform</a:t>
            </a:r>
            <a:r>
              <a:rPr lang="zh-CN" altLang="en-US" sz="2000" dirty="0">
                <a:solidFill>
                  <a:srgbClr val="374154"/>
                </a:solidFill>
                <a:latin typeface="Gill Sans MT" panose="020B0502020104020203" pitchFamily="34" charset="0"/>
              </a:rPr>
              <a:t>小型化结构</a:t>
            </a:r>
            <a:endParaRPr lang="en-US" altLang="zh-CN" sz="2400" b="1" dirty="0">
              <a:solidFill>
                <a:srgbClr val="374154"/>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zh-CN" altLang="en-US" sz="2400" b="1" dirty="0">
                <a:solidFill>
                  <a:srgbClr val="374154"/>
                </a:solidFill>
                <a:latin typeface="Gill Sans MT" panose="020B0502020104020203" pitchFamily="34" charset="0"/>
              </a:rPr>
              <a:t>离线优化压缩</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低比特量化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二值化网络</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模型模型剪枝</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模型模型蒸馏</a:t>
            </a:r>
            <a:endParaRPr lang="en-US" altLang="zh-CN" sz="2000" dirty="0">
              <a:solidFill>
                <a:srgbClr val="374154"/>
              </a:solidFill>
              <a:latin typeface="Gill Sans MT" panose="020B0502020104020203" pitchFamily="34" charset="0"/>
            </a:endParaRPr>
          </a:p>
          <a:p>
            <a:pPr marL="457200" indent="-457200">
              <a:buFont typeface="+mj-lt"/>
              <a:buAutoNum type="arabicPeriod" startAt="3"/>
            </a:pPr>
            <a:r>
              <a:rPr lang="zh-CN" altLang="en-US" sz="2400" b="1" dirty="0">
                <a:solidFill>
                  <a:srgbClr val="374154"/>
                </a:solidFill>
                <a:latin typeface="Gill Sans MT" panose="020B0502020104020203" pitchFamily="34" charset="0"/>
              </a:rPr>
              <a:t>部署和运行优化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图转换优化（算子融合</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重排</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替换）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并发执行与内存分配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动态</a:t>
            </a:r>
            <a:r>
              <a:rPr lang="en-US" altLang="zh-CN" sz="2000" dirty="0">
                <a:solidFill>
                  <a:srgbClr val="374154"/>
                </a:solidFill>
                <a:latin typeface="Gill Sans MT" panose="020B0502020104020203" pitchFamily="34" charset="0"/>
              </a:rPr>
              <a:t>batch</a:t>
            </a:r>
            <a:r>
              <a:rPr lang="zh-CN" altLang="en-US" sz="2000" dirty="0">
                <a:solidFill>
                  <a:srgbClr val="374154"/>
                </a:solidFill>
                <a:latin typeface="Gill Sans MT" panose="020B0502020104020203" pitchFamily="34" charset="0"/>
              </a:rPr>
              <a:t>与</a:t>
            </a:r>
            <a:r>
              <a:rPr lang="en-US" altLang="zh-CN" sz="2000" dirty="0">
                <a:solidFill>
                  <a:srgbClr val="374154"/>
                </a:solidFill>
                <a:latin typeface="Gill Sans MT" panose="020B0502020104020203" pitchFamily="34" charset="0"/>
              </a:rPr>
              <a:t>bin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Packing</a:t>
            </a:r>
          </a:p>
        </p:txBody>
      </p:sp>
    </p:spTree>
    <p:extLst>
      <p:ext uri="{BB962C8B-B14F-4D97-AF65-F5344CB8AC3E}">
        <p14:creationId xmlns:p14="http://schemas.microsoft.com/office/powerpoint/2010/main" val="23741377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8434064" cy="473940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低比特量化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Concept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Quantization </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量化基础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Quantization principle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量化原理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Quantization Aware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Training</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感知量化（</a:t>
            </a:r>
            <a:r>
              <a:rPr lang="en-US" altLang="zh-CN" sz="2000" dirty="0">
                <a:solidFill>
                  <a:srgbClr val="374154"/>
                </a:solidFill>
                <a:latin typeface="Gill Sans MT" panose="020B0502020104020203" pitchFamily="34" charset="0"/>
              </a:rPr>
              <a:t>QAT</a:t>
            </a:r>
            <a:r>
              <a:rPr lang="zh-CN" altLang="en-US" sz="2000" dirty="0">
                <a:solidFill>
                  <a:srgbClr val="374154"/>
                </a:solidFill>
                <a:latin typeface="Gill Sans MT" panose="020B0502020104020203" pitchFamily="34" charset="0"/>
              </a:rPr>
              <a:t>）</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Post-Training Quantization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训练后量化（</a:t>
            </a:r>
            <a:r>
              <a:rPr lang="en-US" altLang="zh-CN" sz="2000" dirty="0">
                <a:solidFill>
                  <a:srgbClr val="374154"/>
                </a:solidFill>
                <a:latin typeface="Gill Sans MT" panose="020B0502020104020203" pitchFamily="34" charset="0"/>
              </a:rPr>
              <a:t>PTQ</a:t>
            </a:r>
            <a:r>
              <a:rPr lang="zh-CN" altLang="en-US" sz="2000" dirty="0">
                <a:solidFill>
                  <a:srgbClr val="374154"/>
                </a:solidFill>
                <a:latin typeface="Gill Sans MT" panose="020B0502020104020203" pitchFamily="34" charset="0"/>
              </a:rPr>
              <a:t>）</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Deployment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Quantization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量化部署</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69207315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a:xfrm>
            <a:off x="481757" y="607562"/>
            <a:ext cx="10963473" cy="589190"/>
          </a:xfrm>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18061" y="660515"/>
            <a:ext cx="6871717" cy="5825002"/>
          </a:xfrm>
          <a:prstGeom prst="rect">
            <a:avLst/>
          </a:prstGeom>
        </p:spPr>
      </p:pic>
      <p:sp>
        <p:nvSpPr>
          <p:cNvPr id="7" name="矩形 6">
            <a:extLst>
              <a:ext uri="{FF2B5EF4-FFF2-40B4-BE49-F238E27FC236}">
                <a16:creationId xmlns:a16="http://schemas.microsoft.com/office/drawing/2014/main" id="{9702D777-5A22-9943-8A81-CFC7D920B5C0}"/>
              </a:ext>
            </a:extLst>
          </p:cNvPr>
          <p:cNvSpPr/>
          <p:nvPr/>
        </p:nvSpPr>
        <p:spPr bwMode="auto">
          <a:xfrm flipH="1">
            <a:off x="6376007" y="1052736"/>
            <a:ext cx="1234542" cy="2448272"/>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左大括号 7">
            <a:extLst>
              <a:ext uri="{FF2B5EF4-FFF2-40B4-BE49-F238E27FC236}">
                <a16:creationId xmlns:a16="http://schemas.microsoft.com/office/drawing/2014/main" id="{547243BB-1E03-D34C-98CD-7CEB47FC08C3}"/>
              </a:ext>
            </a:extLst>
          </p:cNvPr>
          <p:cNvSpPr/>
          <p:nvPr/>
        </p:nvSpPr>
        <p:spPr bwMode="auto">
          <a:xfrm>
            <a:off x="2569989" y="1232992"/>
            <a:ext cx="360040" cy="2124000"/>
          </a:xfrm>
          <a:prstGeom prst="lef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5500800E-7F4B-F740-9020-618085102353}"/>
              </a:ext>
            </a:extLst>
          </p:cNvPr>
          <p:cNvSpPr/>
          <p:nvPr/>
        </p:nvSpPr>
        <p:spPr>
          <a:xfrm>
            <a:off x="445944" y="1502210"/>
            <a:ext cx="1980029" cy="1751570"/>
          </a:xfrm>
          <a:prstGeom prst="rect">
            <a:avLst/>
          </a:prstGeom>
        </p:spPr>
        <p:txBody>
          <a:bodyPr wrap="none">
            <a:spAutoFit/>
          </a:bodyPr>
          <a:lstStyle/>
          <a:p>
            <a:pPr>
              <a:lnSpc>
                <a:spcPct val="150000"/>
              </a:lnSpc>
            </a:pPr>
            <a:r>
              <a:rPr lang="zh-CN" altLang="en-US" sz="2000" dirty="0">
                <a:solidFill>
                  <a:srgbClr val="374154"/>
                </a:solidFill>
                <a:latin typeface="Microsoft YaHei" panose="020B0503020204020204" pitchFamily="34" charset="-122"/>
                <a:ea typeface="Microsoft YaHei" panose="020B0503020204020204" pitchFamily="34" charset="-122"/>
              </a:rPr>
              <a:t>对模型进行压缩</a:t>
            </a:r>
            <a:endParaRPr lang="en-US" altLang="zh-CN" sz="2000"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减少模型大小</a:t>
            </a:r>
            <a:endParaRPr lang="en-US" altLang="zh-CN"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加快训练速度</a:t>
            </a:r>
            <a:endParaRPr lang="en-US" altLang="zh-CN"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保持相同精度</a:t>
            </a:r>
          </a:p>
        </p:txBody>
      </p:sp>
    </p:spTree>
    <p:extLst>
      <p:ext uri="{BB962C8B-B14F-4D97-AF65-F5344CB8AC3E}">
        <p14:creationId xmlns:p14="http://schemas.microsoft.com/office/powerpoint/2010/main" val="37317083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5101800"/>
          </a:xfrm>
        </p:spPr>
        <p:txBody>
          <a:bodyPr anchor="ctr"/>
          <a:lstStyle/>
          <a:p>
            <a:pPr marL="0" indent="0" algn="ctr">
              <a:buNone/>
            </a:pPr>
            <a:r>
              <a:rPr lang="zh-CN" altLang="en-US" sz="9600" b="1" dirty="0">
                <a:solidFill>
                  <a:srgbClr val="C00000"/>
                </a:solidFill>
                <a:latin typeface="Futura Medium" panose="020B0602020204020303" pitchFamily="34" charset="-79"/>
                <a:cs typeface="Futura Medium" panose="020B0602020204020303" pitchFamily="34" charset="-79"/>
              </a:rPr>
              <a:t>训练后量化</a:t>
            </a:r>
            <a:endParaRPr lang="en-US" altLang="zh-CN" sz="9600" b="1" dirty="0">
              <a:solidFill>
                <a:srgbClr val="C00000"/>
              </a:solidFill>
              <a:latin typeface="Futura Medium" panose="020B0602020204020303" pitchFamily="34" charset="-79"/>
              <a:cs typeface="Futura Medium" panose="020B0602020204020303" pitchFamily="34" charset="-79"/>
            </a:endParaRPr>
          </a:p>
          <a:p>
            <a:pPr marL="0" indent="0" algn="ctr">
              <a:buNone/>
            </a:pPr>
            <a:r>
              <a:rPr lang="en-US" altLang="zh-CN" sz="4800" b="1" dirty="0">
                <a:solidFill>
                  <a:srgbClr val="C00000"/>
                </a:solidFill>
                <a:latin typeface="Futura Medium" panose="020B0602020204020303" pitchFamily="34" charset="-79"/>
                <a:cs typeface="Futura Medium" panose="020B0602020204020303" pitchFamily="34" charset="-79"/>
              </a:rPr>
              <a:t>Post-Training Quantization,</a:t>
            </a:r>
            <a:r>
              <a:rPr lang="zh-CN" altLang="en-US" sz="4800" b="1" dirty="0">
                <a:solidFill>
                  <a:srgbClr val="C00000"/>
                </a:solidFill>
                <a:latin typeface="Futura Medium" panose="020B0602020204020303" pitchFamily="34" charset="-79"/>
                <a:cs typeface="Futura Medium" panose="020B0602020204020303" pitchFamily="34" charset="-79"/>
              </a:rPr>
              <a:t> </a:t>
            </a:r>
            <a:r>
              <a:rPr lang="en-US" altLang="zh-CN" sz="4800" b="1" dirty="0">
                <a:solidFill>
                  <a:srgbClr val="C00000"/>
                </a:solidFill>
                <a:latin typeface="Futura Medium" panose="020B0602020204020303" pitchFamily="34" charset="-79"/>
                <a:cs typeface="Futura Medium" panose="020B0602020204020303" pitchFamily="34" charset="-79"/>
              </a:rPr>
              <a:t>PTQ</a:t>
            </a:r>
          </a:p>
          <a:p>
            <a:pPr marL="0" indent="0" algn="ctr">
              <a:buNone/>
            </a:pPr>
            <a:r>
              <a:rPr lang="en-US" altLang="zh-CN" sz="4800" b="1" dirty="0">
                <a:solidFill>
                  <a:srgbClr val="C00000"/>
                </a:solidFill>
                <a:latin typeface="Futura Medium" panose="020B0602020204020303" pitchFamily="34" charset="-79"/>
                <a:cs typeface="Futura Medium" panose="020B0602020204020303" pitchFamily="34" charset="-79"/>
              </a:rPr>
              <a:t>Static/Dynamic</a:t>
            </a:r>
          </a:p>
        </p:txBody>
      </p:sp>
    </p:spTree>
    <p:extLst>
      <p:ext uri="{BB962C8B-B14F-4D97-AF65-F5344CB8AC3E}">
        <p14:creationId xmlns:p14="http://schemas.microsoft.com/office/powerpoint/2010/main" val="70599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A1E6782-545A-0248-8942-31484F5809E2}"/>
              </a:ext>
            </a:extLst>
          </p:cNvPr>
          <p:cNvSpPr>
            <a:spLocks noGrp="1"/>
          </p:cNvSpPr>
          <p:nvPr>
            <p:ph type="title"/>
          </p:nvPr>
        </p:nvSpPr>
        <p:spPr/>
        <p:txBody>
          <a:bodyPr/>
          <a:lstStyle/>
          <a:p>
            <a:r>
              <a:rPr lang="en-US" altLang="zh-CN" dirty="0"/>
              <a:t>PTQ</a:t>
            </a:r>
            <a:r>
              <a:rPr lang="zh-CN" altLang="en-US" dirty="0"/>
              <a:t> </a:t>
            </a:r>
            <a:r>
              <a:rPr lang="en-US" altLang="zh-CN" dirty="0"/>
              <a:t>Dynamic</a:t>
            </a:r>
            <a:endParaRPr lang="zh-CN" altLang="en-US" dirty="0"/>
          </a:p>
        </p:txBody>
      </p:sp>
      <p:sp>
        <p:nvSpPr>
          <p:cNvPr id="8" name="内容占位符 7">
            <a:extLst>
              <a:ext uri="{FF2B5EF4-FFF2-40B4-BE49-F238E27FC236}">
                <a16:creationId xmlns:a16="http://schemas.microsoft.com/office/drawing/2014/main" id="{4D44833F-C5CF-0747-81BC-44B747291F6B}"/>
              </a:ext>
            </a:extLst>
          </p:cNvPr>
          <p:cNvSpPr>
            <a:spLocks noGrp="1"/>
          </p:cNvSpPr>
          <p:nvPr>
            <p:ph sz="half" idx="1"/>
          </p:nvPr>
        </p:nvSpPr>
        <p:spPr/>
        <p:txBody>
          <a:bodyPr/>
          <a:lstStyle/>
          <a:p>
            <a:r>
              <a:rPr lang="zh-CN" altLang="en-US" b="1" dirty="0"/>
              <a:t>动态离线量化（</a:t>
            </a:r>
            <a:r>
              <a:rPr lang="en-US" altLang="zh-CN" b="1" dirty="0">
                <a:latin typeface="Gill Sans MT" panose="020B0502020104020203" pitchFamily="34" charset="0"/>
              </a:rPr>
              <a:t>Post Training Quantization Dynamic, PTQ Dynamic</a:t>
            </a:r>
            <a:r>
              <a:rPr lang="zh-CN" altLang="en-US" b="1" dirty="0"/>
              <a:t>）</a:t>
            </a:r>
            <a:r>
              <a:rPr lang="zh-CN" altLang="en-US" dirty="0"/>
              <a:t>仅将模型中特定算子的权重从</a:t>
            </a:r>
            <a:r>
              <a:rPr lang="en-US" altLang="zh-CN" dirty="0"/>
              <a:t>FP32</a:t>
            </a:r>
            <a:r>
              <a:rPr lang="zh-CN" altLang="en-US" dirty="0"/>
              <a:t>类型映射成 </a:t>
            </a:r>
            <a:r>
              <a:rPr lang="en-US" altLang="zh-CN" dirty="0"/>
              <a:t>INT8/16 </a:t>
            </a:r>
            <a:r>
              <a:rPr lang="zh-CN" altLang="en-US" dirty="0"/>
              <a:t>类型，</a:t>
            </a:r>
            <a:r>
              <a:rPr lang="en-US" altLang="zh-CN" dirty="0"/>
              <a:t>bias</a:t>
            </a:r>
            <a:r>
              <a:rPr lang="zh-CN" altLang="en-US" dirty="0"/>
              <a:t>和激活函数在推理过程中动态量化。但是对于不同的输入值来说，其缩放因子是动态计算的，因此动态量化是几种量化方法中性能最差的。</a:t>
            </a:r>
          </a:p>
        </p:txBody>
      </p:sp>
    </p:spTree>
    <p:extLst>
      <p:ext uri="{BB962C8B-B14F-4D97-AF65-F5344CB8AC3E}">
        <p14:creationId xmlns:p14="http://schemas.microsoft.com/office/powerpoint/2010/main" val="3527917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028837-A125-C346-B532-226FEBBEADB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134DA45-8987-3E44-B9ED-6D833CF611CB}"/>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0B9BA0C6-DB1F-5348-809D-31825EB0BBF7}"/>
              </a:ext>
            </a:extLst>
          </p:cNvPr>
          <p:cNvPicPr>
            <a:picLocks noChangeAspect="1"/>
          </p:cNvPicPr>
          <p:nvPr/>
        </p:nvPicPr>
        <p:blipFill>
          <a:blip r:embed="rId2"/>
          <a:stretch>
            <a:fillRect/>
          </a:stretch>
        </p:blipFill>
        <p:spPr>
          <a:xfrm>
            <a:off x="2137941" y="1700808"/>
            <a:ext cx="5676900" cy="2730500"/>
          </a:xfrm>
          <a:prstGeom prst="rect">
            <a:avLst/>
          </a:prstGeom>
        </p:spPr>
      </p:pic>
    </p:spTree>
    <p:extLst>
      <p:ext uri="{BB962C8B-B14F-4D97-AF65-F5344CB8AC3E}">
        <p14:creationId xmlns:p14="http://schemas.microsoft.com/office/powerpoint/2010/main" val="2282233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A1E6782-545A-0248-8942-31484F5809E2}"/>
              </a:ext>
            </a:extLst>
          </p:cNvPr>
          <p:cNvSpPr>
            <a:spLocks noGrp="1"/>
          </p:cNvSpPr>
          <p:nvPr>
            <p:ph type="title"/>
          </p:nvPr>
        </p:nvSpPr>
        <p:spPr/>
        <p:txBody>
          <a:bodyPr/>
          <a:lstStyle/>
          <a:p>
            <a:r>
              <a:rPr lang="en-US" altLang="zh-CN" dirty="0"/>
              <a:t>PTQ</a:t>
            </a:r>
            <a:r>
              <a:rPr lang="zh-CN" altLang="en-US" dirty="0"/>
              <a:t> </a:t>
            </a:r>
            <a:r>
              <a:rPr lang="en-US" altLang="zh-CN" dirty="0"/>
              <a:t>Static</a:t>
            </a:r>
            <a:endParaRPr lang="zh-CN" altLang="en-US" dirty="0"/>
          </a:p>
        </p:txBody>
      </p:sp>
      <p:sp>
        <p:nvSpPr>
          <p:cNvPr id="8" name="内容占位符 7">
            <a:extLst>
              <a:ext uri="{FF2B5EF4-FFF2-40B4-BE49-F238E27FC236}">
                <a16:creationId xmlns:a16="http://schemas.microsoft.com/office/drawing/2014/main" id="{4D44833F-C5CF-0747-81BC-44B747291F6B}"/>
              </a:ext>
            </a:extLst>
          </p:cNvPr>
          <p:cNvSpPr>
            <a:spLocks noGrp="1"/>
          </p:cNvSpPr>
          <p:nvPr>
            <p:ph sz="half" idx="1"/>
          </p:nvPr>
        </p:nvSpPr>
        <p:spPr/>
        <p:txBody>
          <a:bodyPr/>
          <a:lstStyle/>
          <a:p>
            <a:r>
              <a:rPr lang="zh-CN" altLang="en-US" b="1" dirty="0">
                <a:latin typeface="Gill Sans MT" panose="020B0502020104020203" pitchFamily="34" charset="0"/>
                <a:ea typeface="Microsoft YaHei" panose="020B0503020204020204" pitchFamily="34" charset="-122"/>
              </a:rPr>
              <a:t>静态离线量化</a:t>
            </a:r>
            <a:r>
              <a:rPr lang="zh-CN" altLang="en-US" b="1" dirty="0"/>
              <a:t>（</a:t>
            </a:r>
            <a:r>
              <a:rPr lang="en-US" altLang="zh-CN" b="1" dirty="0">
                <a:latin typeface="Gill Sans MT" panose="020B0502020104020203" pitchFamily="34" charset="0"/>
              </a:rPr>
              <a:t>Post Training Quantization Static, PTQ Static</a:t>
            </a:r>
            <a:r>
              <a:rPr lang="zh-CN" altLang="en-US" b="1" dirty="0"/>
              <a:t>）</a:t>
            </a:r>
            <a:r>
              <a:rPr lang="zh-CN" altLang="en-US" dirty="0"/>
              <a:t>，同时也称为校正量化或者数据集量化。使用少量无标签校准数据，核心是计算量化比例因子。使用静态量化后的模型进行预测，在此过程中量化模型的缩放因子会根据输入数据的分布进行调整。</a:t>
            </a:r>
            <a:endParaRPr lang="en-US" altLang="zh-CN" dirty="0"/>
          </a:p>
          <a:p>
            <a:endParaRPr lang="en-US" altLang="zh-CN" dirty="0"/>
          </a:p>
          <a:p>
            <a:endParaRPr lang="en-US" altLang="zh-CN" dirty="0"/>
          </a:p>
          <a:p>
            <a:endParaRPr lang="en-US" altLang="zh-CN" dirty="0"/>
          </a:p>
          <a:p>
            <a:r>
              <a:rPr lang="zh-CN" altLang="en-US" dirty="0"/>
              <a:t>静态离线量化的目标是求取量化比例因子，主要通过对称量化、非对称量化方式来求，而找最大值或者阈值的方法又有</a:t>
            </a:r>
            <a:r>
              <a:rPr lang="en-US" altLang="zh-CN" dirty="0"/>
              <a:t>MinMax</a:t>
            </a:r>
            <a:r>
              <a:rPr lang="zh-CN" altLang="en-US" dirty="0"/>
              <a:t>、</a:t>
            </a:r>
            <a:r>
              <a:rPr lang="en-US" altLang="zh-CN" dirty="0"/>
              <a:t>KLD</a:t>
            </a:r>
            <a:r>
              <a:rPr lang="zh-CN" altLang="en-US" dirty="0"/>
              <a:t>、</a:t>
            </a:r>
            <a:r>
              <a:rPr lang="en-US" altLang="zh-CN" dirty="0"/>
              <a:t>ADMM</a:t>
            </a:r>
            <a:r>
              <a:rPr lang="zh-CN" altLang="en-US" dirty="0"/>
              <a:t>、</a:t>
            </a:r>
            <a:r>
              <a:rPr lang="en-US" altLang="zh-CN" dirty="0"/>
              <a:t>EQ</a:t>
            </a:r>
            <a:r>
              <a:rPr lang="zh-CN" altLang="en-US" dirty="0"/>
              <a:t>等方法</a:t>
            </a:r>
            <a:br>
              <a:rPr lang="zh-CN" altLang="en-US" dirty="0"/>
            </a:br>
            <a:endParaRPr lang="zh-CN" altLang="en-US" dirty="0"/>
          </a:p>
        </p:txBody>
      </p:sp>
      <p:pic>
        <p:nvPicPr>
          <p:cNvPr id="4" name="Picture 4" descr="equation.pdf">
            <a:extLst>
              <a:ext uri="{FF2B5EF4-FFF2-40B4-BE49-F238E27FC236}">
                <a16:creationId xmlns:a16="http://schemas.microsoft.com/office/drawing/2014/main" id="{A1520801-DFB7-0343-8AC2-C51302581C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8581" y="3284984"/>
            <a:ext cx="4419600" cy="2667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8298C511-EF9D-F449-AFBB-2303AB9BD649}"/>
              </a:ext>
            </a:extLst>
          </p:cNvPr>
          <p:cNvSpPr/>
          <p:nvPr/>
        </p:nvSpPr>
        <p:spPr bwMode="auto">
          <a:xfrm>
            <a:off x="6386413" y="3140968"/>
            <a:ext cx="864096" cy="504056"/>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537534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028837-A125-C346-B532-226FEBBEADB0}"/>
              </a:ext>
            </a:extLst>
          </p:cNvPr>
          <p:cNvSpPr>
            <a:spLocks noGrp="1"/>
          </p:cNvSpPr>
          <p:nvPr>
            <p:ph type="title"/>
          </p:nvPr>
        </p:nvSpPr>
        <p:spPr/>
        <p:txBody>
          <a:bodyPr/>
          <a:lstStyle/>
          <a:p>
            <a:endParaRPr kumimoji="1" lang="zh-CN" altLang="en-US"/>
          </a:p>
        </p:txBody>
      </p:sp>
      <p:pic>
        <p:nvPicPr>
          <p:cNvPr id="4" name="图片 3">
            <a:extLst>
              <a:ext uri="{FF2B5EF4-FFF2-40B4-BE49-F238E27FC236}">
                <a16:creationId xmlns:a16="http://schemas.microsoft.com/office/drawing/2014/main" id="{0B9BA0C6-DB1F-5348-809D-31825EB0BBF7}"/>
              </a:ext>
            </a:extLst>
          </p:cNvPr>
          <p:cNvPicPr>
            <a:picLocks noChangeAspect="1"/>
          </p:cNvPicPr>
          <p:nvPr/>
        </p:nvPicPr>
        <p:blipFill>
          <a:blip r:embed="rId2"/>
          <a:stretch>
            <a:fillRect/>
          </a:stretch>
        </p:blipFill>
        <p:spPr>
          <a:xfrm>
            <a:off x="421481" y="1772816"/>
            <a:ext cx="5676900" cy="2730500"/>
          </a:xfrm>
          <a:prstGeom prst="rect">
            <a:avLst/>
          </a:prstGeom>
        </p:spPr>
      </p:pic>
      <p:pic>
        <p:nvPicPr>
          <p:cNvPr id="5" name="内容占位符 4">
            <a:extLst>
              <a:ext uri="{FF2B5EF4-FFF2-40B4-BE49-F238E27FC236}">
                <a16:creationId xmlns:a16="http://schemas.microsoft.com/office/drawing/2014/main" id="{14918EDA-9ABF-9F45-8A0A-02C043BCDE2A}"/>
              </a:ext>
            </a:extLst>
          </p:cNvPr>
          <p:cNvPicPr>
            <a:picLocks noGrp="1" noChangeAspect="1"/>
          </p:cNvPicPr>
          <p:nvPr>
            <p:ph sz="half" idx="1"/>
          </p:nvPr>
        </p:nvPicPr>
        <p:blipFill>
          <a:blip r:embed="rId3"/>
          <a:stretch>
            <a:fillRect/>
          </a:stretch>
        </p:blipFill>
        <p:spPr>
          <a:xfrm>
            <a:off x="7034485" y="1268760"/>
            <a:ext cx="4286191" cy="4608513"/>
          </a:xfrm>
          <a:prstGeom prst="rect">
            <a:avLst/>
          </a:prstGeom>
        </p:spPr>
      </p:pic>
    </p:spTree>
    <p:extLst>
      <p:ext uri="{BB962C8B-B14F-4D97-AF65-F5344CB8AC3E}">
        <p14:creationId xmlns:p14="http://schemas.microsoft.com/office/powerpoint/2010/main" val="1447032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35253</TotalTime>
  <Words>580</Words>
  <Application>Microsoft Macintosh PowerPoint</Application>
  <PresentationFormat>自定义</PresentationFormat>
  <Paragraphs>61</Paragraphs>
  <Slides>15</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15</vt:i4>
      </vt:variant>
    </vt:vector>
  </HeadingPairs>
  <TitlesOfParts>
    <vt:vector size="34" baseType="lpstr">
      <vt:lpstr>黑体</vt:lpstr>
      <vt:lpstr>华文细黑</vt:lpstr>
      <vt:lpstr>Microsoft YaHei</vt:lpstr>
      <vt:lpstr>Microsoft YaHei</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推理引擎-模型压缩</vt:lpstr>
      <vt:lpstr>PowerPoint 演示文稿</vt:lpstr>
      <vt:lpstr>PowerPoint 演示文稿</vt:lpstr>
      <vt:lpstr>推理引擎架构</vt:lpstr>
      <vt:lpstr>PowerPoint 演示文稿</vt:lpstr>
      <vt:lpstr>PTQ Dynamic</vt:lpstr>
      <vt:lpstr>PowerPoint 演示文稿</vt:lpstr>
      <vt:lpstr>PTQ Static</vt:lpstr>
      <vt:lpstr>PowerPoint 演示文稿</vt:lpstr>
      <vt:lpstr>PowerPoint 演示文稿</vt:lpstr>
      <vt:lpstr>PowerPoint 演示文稿</vt:lpstr>
      <vt:lpstr>PowerPoint 演示文稿</vt:lpstr>
      <vt:lpstr>PowerPoint 演示文稿</vt:lpstr>
      <vt:lpstr>参考文献</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5990</cp:revision>
  <dcterms:created xsi:type="dcterms:W3CDTF">2015-01-14T10:38:57Z</dcterms:created>
  <dcterms:modified xsi:type="dcterms:W3CDTF">2023-01-09T17:33:27Z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